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Open Sans ExtraBold"/>
      <p:bold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OpenSans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ExtraBold-bold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b49c28bd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b49c28bd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868aa2c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868aa2c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b2a1f191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b2a1f191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b49c28bd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b49c28bd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8ed754f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8ed754f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b49c28bd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b49c28bd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internetlivestats.com/google-search-statistics/" TargetMode="External"/><Relationship Id="rId4" Type="http://schemas.openxmlformats.org/officeDocument/2006/relationships/hyperlink" Target="https://www.sevell.com/news/how-much-time-should-someone-spend-your-website" TargetMode="External"/><Relationship Id="rId10" Type="http://schemas.openxmlformats.org/officeDocument/2006/relationships/hyperlink" Target="https://dijilopedi.com/2021-dunya-internet-sosyal-medya-ve-mobil-kullanim-istatistikleri/" TargetMode="External"/><Relationship Id="rId9" Type="http://schemas.openxmlformats.org/officeDocument/2006/relationships/hyperlink" Target="https://databox.com/average-session-duration-benchmark" TargetMode="External"/><Relationship Id="rId5" Type="http://schemas.openxmlformats.org/officeDocument/2006/relationships/hyperlink" Target="https://picsum.photos/id/1073/367/267" TargetMode="External"/><Relationship Id="rId6" Type="http://schemas.openxmlformats.org/officeDocument/2006/relationships/hyperlink" Target="https://cdn.freelogovectors.net/wp-content/uploads/2018/03/tubitak-logo.png" TargetMode="External"/><Relationship Id="rId7" Type="http://schemas.openxmlformats.org/officeDocument/2006/relationships/hyperlink" Target="https://giphy.com/gifs/data-aQCCNezRpb9Hq" TargetMode="External"/><Relationship Id="rId8" Type="http://schemas.openxmlformats.org/officeDocument/2006/relationships/hyperlink" Target="https://cdn.dribbble.com/users/27437/screenshots/1493746/browser_animation.gi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50"/>
            <a:ext cx="9144003" cy="5143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1364700" y="592325"/>
            <a:ext cx="6414600" cy="1068000"/>
          </a:xfrm>
          <a:prstGeom prst="rect">
            <a:avLst/>
          </a:prstGeom>
          <a:noFill/>
          <a:ln>
            <a:noFill/>
          </a:ln>
          <a:effectLst>
            <a:outerShdw rotWithShape="0" algn="bl" dir="3060000" dist="76200">
              <a:srgbClr val="F56C5A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tr" sz="7000">
                <a:solidFill>
                  <a:srgbClr val="EEC64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GİRİFT</a:t>
            </a:r>
            <a:endParaRPr b="0" sz="7000">
              <a:solidFill>
                <a:srgbClr val="EEC64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3355032" y="4082526"/>
            <a:ext cx="2712600" cy="726600"/>
          </a:xfrm>
          <a:prstGeom prst="rect">
            <a:avLst/>
          </a:prstGeom>
          <a:ln>
            <a:noFill/>
          </a:ln>
          <a:effectLst>
            <a:outerShdw blurRad="14288" rotWithShape="0" algn="bl" dir="540000" dist="28575">
              <a:srgbClr val="F56C5A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tr" sz="2500">
                <a:solidFill>
                  <a:srgbClr val="EEC64E"/>
                </a:solidFill>
                <a:latin typeface="Open Sans"/>
                <a:ea typeface="Open Sans"/>
                <a:cs typeface="Open Sans"/>
                <a:sym typeface="Open Sans"/>
              </a:rPr>
              <a:t>Ayten Pulcu </a:t>
            </a:r>
            <a:endParaRPr b="1" sz="2500">
              <a:solidFill>
                <a:srgbClr val="EEC6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1013826" y="1773500"/>
            <a:ext cx="7395000" cy="2104500"/>
          </a:xfrm>
          <a:prstGeom prst="rect">
            <a:avLst/>
          </a:prstGeom>
          <a:ln>
            <a:noFill/>
          </a:ln>
          <a:effectLst>
            <a:outerShdw blurRad="14288" rotWithShape="0" algn="bl" dir="840000" dist="28575">
              <a:srgbClr val="F6B26B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tr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Metin Madenciliği İle İçerik Hazırlayan Web Site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tr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Ana Alan : Bilgi ve İletişim Teknolojileri</a:t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tr" sz="2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Tematik Alan : Büyük Veri</a:t>
            </a:r>
            <a:endParaRPr b="1" sz="2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25" y="672300"/>
            <a:ext cx="7371100" cy="4181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778825" y="0"/>
            <a:ext cx="8186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Arama ve Özetleme İşlemlerinin Değişimi </a:t>
            </a:r>
            <a:endParaRPr sz="2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75" y="755712"/>
            <a:ext cx="7371100" cy="413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598775" y="4743300"/>
            <a:ext cx="57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Diyagram </a:t>
            </a: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2. İlk taslak yapısı ve fonksiyon işlevleri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598775" y="4743300"/>
            <a:ext cx="57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Diyagram 3. Son durum öncesi fonksiyonlar ve işlevleri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50"/>
            <a:ext cx="8598100" cy="219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r notu slayda yapıştıran bir parça tamir bandı" id="173" name="Google Shape;173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-1341916">
            <a:off x="35252" y="207939"/>
            <a:ext cx="1175546" cy="417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1838725" y="304736"/>
            <a:ext cx="325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Sınıflandırma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3"/>
          <p:cNvSpPr txBox="1"/>
          <p:nvPr>
            <p:ph idx="4294967295" type="body"/>
          </p:nvPr>
        </p:nvSpPr>
        <p:spPr>
          <a:xfrm>
            <a:off x="491300" y="609875"/>
            <a:ext cx="7999200" cy="1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➔"/>
            </a:pPr>
            <a:r>
              <a:rPr lang="tr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Reklam cümlelerini ayıklamak için yapılan aramalardan elde edilen cümlelerden veri seti oluşturuldu.</a:t>
            </a:r>
            <a:endParaRPr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Ubuntu"/>
              <a:buChar char="➔"/>
            </a:pPr>
            <a:r>
              <a:rPr lang="tr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Yedi adet </a:t>
            </a:r>
            <a:r>
              <a:rPr lang="tr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sınıflandırma</a:t>
            </a:r>
            <a:r>
              <a:rPr lang="tr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algoritması kullanılarak en iyi sonuç veren Naive Bayes algoritması seçildi</a:t>
            </a:r>
            <a:endParaRPr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75" y="2330425"/>
            <a:ext cx="3767680" cy="244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r notu slayda yapıştıran bir parça tamir bandı" id="177" name="Google Shape;177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9184398">
            <a:off x="3407236" y="4419046"/>
            <a:ext cx="846026" cy="3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22513" y="4743300"/>
            <a:ext cx="43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Grafik 3.  Model Eğitimi için kullanılan veri seti içeriği</a:t>
            </a:r>
            <a:endParaRPr i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6">
            <a:alphaModFix/>
          </a:blip>
          <a:srcRect b="0" l="16722" r="0" t="0"/>
          <a:stretch/>
        </p:blipFill>
        <p:spPr>
          <a:xfrm>
            <a:off x="4463925" y="2283250"/>
            <a:ext cx="3823075" cy="253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r notu slayda yapıştıran bir parça tamir bandı" id="180" name="Google Shape;180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8956399">
            <a:off x="4230609" y="2377935"/>
            <a:ext cx="846028" cy="3005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463913" y="4743300"/>
            <a:ext cx="43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Grafik 4.  Sınıflandırma algoritmaları başarı oranları</a:t>
            </a:r>
            <a:endParaRPr i="1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214925" y="454925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Girift</a:t>
            </a:r>
            <a:r>
              <a:rPr lang="tr" sz="4200">
                <a:latin typeface="Open Sans"/>
                <a:ea typeface="Open Sans"/>
                <a:cs typeface="Open Sans"/>
                <a:sym typeface="Open Sans"/>
              </a:rPr>
              <a:t> ile neler yapabiliriz ?</a:t>
            </a:r>
            <a:endParaRPr sz="4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371775" y="1441400"/>
            <a:ext cx="2629500" cy="241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3210425" y="1441400"/>
            <a:ext cx="2629500" cy="241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6049075" y="1441400"/>
            <a:ext cx="2629500" cy="241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6125263" y="164735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Paylaşılan her içerik ait olduğu </a:t>
            </a:r>
            <a:r>
              <a:rPr b="0" lang="tr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kategori 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altında diğer tüm kullanıcıların erişimine sunulur.</a:t>
            </a:r>
            <a:endParaRPr b="0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371775" y="1647350"/>
            <a:ext cx="26295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Herhangi bir sosyal medya uygulamasında ki gibi </a:t>
            </a:r>
            <a:r>
              <a:rPr b="0" lang="tr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kaydolabilir 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ve </a:t>
            </a:r>
            <a:r>
              <a:rPr b="0" lang="tr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giriş 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yapabilirsiniz.</a:t>
            </a:r>
            <a:endParaRPr b="0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3210425" y="1568850"/>
            <a:ext cx="27057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Üye olan kullanıcılar yaptıkları aramaları düzenleyip tüm kullanıcılar ile </a:t>
            </a:r>
            <a:r>
              <a:rPr b="0" lang="tr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paylaşabilir 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veya daha sonra kullanmak için </a:t>
            </a:r>
            <a:r>
              <a:rPr b="0" lang="tr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kaydedebilirler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.</a:t>
            </a:r>
            <a:endParaRPr b="0"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14925" y="4252975"/>
            <a:ext cx="823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Kullanıcı kayıt, giriş ve içerik kayıt, paylaşım işlemleri için Firebase veritabanı kullanılmaktadır.</a:t>
            </a:r>
            <a:endParaRPr sz="2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38" y="0"/>
            <a:ext cx="775473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927950" y="128693"/>
            <a:ext cx="6244200" cy="9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latin typeface="Open Sans"/>
                <a:ea typeface="Open Sans"/>
                <a:cs typeface="Open Sans"/>
                <a:sym typeface="Open Sans"/>
              </a:rPr>
              <a:t>Kaynaklar :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353150" y="1090200"/>
            <a:ext cx="867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https://www.internetlivestats.com/google-search-statistics/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https://www.sevell.com/news/how-much-time-should-someone-spend-your-website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778975" y="1735592"/>
            <a:ext cx="6244200" cy="6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000">
                <a:latin typeface="Open Sans"/>
                <a:ea typeface="Open Sans"/>
                <a:cs typeface="Open Sans"/>
                <a:sym typeface="Open Sans"/>
              </a:rPr>
              <a:t>Görsel Kaynaklar :</a:t>
            </a:r>
            <a:endParaRPr sz="4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17300" y="2376100"/>
            <a:ext cx="89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https://picsum.photos/id/1073/367/267</a:t>
            </a:r>
            <a:r>
              <a:rPr lang="t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(Başlık arkaplan)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https://cdn.freelogovectors.net/wp-content/uploads/2018/03/tubitak-logo.png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https://giphy.com/gifs/data-aQCCNezRpb9Hq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8"/>
              </a:rPr>
              <a:t>https://cdn.dribbble.com/users/27437/screenshots/1493746/browser_animation.gif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9"/>
              </a:rPr>
              <a:t>https://databox.com/average-session-duration-benchmark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"/>
              <a:buAutoNum type="arabicPeriod"/>
            </a:pPr>
            <a:r>
              <a:rPr lang="tr" sz="16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0"/>
              </a:rPr>
              <a:t>https://dijilopedi.com/2021-dunya-internet-sosyal-medya-ve-mobil-kullanim-istatistikleri/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3096775" y="575950"/>
            <a:ext cx="5625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</a:rPr>
              <a:t>Konu Başlıkları 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3106701" y="1595775"/>
            <a:ext cx="5625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Projenin Amacı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Kullanılan Yöntemler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○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Metin Arama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○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İçerik Özetleme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○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Cümle Sınıflama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Sonuçlar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Char char="●"/>
            </a:pPr>
            <a:r>
              <a:rPr lang="tr" sz="2000">
                <a:latin typeface="Ubuntu"/>
                <a:ea typeface="Ubuntu"/>
                <a:cs typeface="Ubuntu"/>
                <a:sym typeface="Ubuntu"/>
              </a:rPr>
              <a:t>Kaynaklar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75" y="343275"/>
            <a:ext cx="937199" cy="12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7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5"/>
          <p:cNvGrpSpPr/>
          <p:nvPr/>
        </p:nvGrpSpPr>
        <p:grpSpPr>
          <a:xfrm>
            <a:off x="6881820" y="2911027"/>
            <a:ext cx="1823393" cy="2106280"/>
            <a:chOff x="6803275" y="395363"/>
            <a:chExt cx="2212050" cy="2537076"/>
          </a:xfrm>
        </p:grpSpPr>
        <p:pic>
          <p:nvPicPr>
            <p:cNvPr id="89" name="Google Shape;8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ir notu slayda yapıştıran bir parça tamir bandı" id="90" name="Google Shape;90;p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 txBox="1"/>
            <p:nvPr/>
          </p:nvSpPr>
          <p:spPr>
            <a:xfrm>
              <a:off x="6944801" y="395364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tr">
                  <a:solidFill>
                    <a:srgbClr val="252525"/>
                  </a:solidFill>
                  <a:latin typeface="Ubuntu"/>
                  <a:ea typeface="Ubuntu"/>
                  <a:cs typeface="Ubuntu"/>
                  <a:sym typeface="Ubuntu"/>
                </a:rPr>
                <a:t>En çok kullanılan tarayıcı </a:t>
              </a:r>
              <a:r>
                <a:rPr lang="tr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Google</a:t>
              </a:r>
              <a:r>
                <a:rPr lang="tr">
                  <a:solidFill>
                    <a:srgbClr val="252525"/>
                  </a:solidFill>
                  <a:latin typeface="Ubuntu"/>
                  <a:ea typeface="Ubuntu"/>
                  <a:cs typeface="Ubuntu"/>
                  <a:sym typeface="Ubuntu"/>
                </a:rPr>
                <a:t>, her saniye ortalama </a:t>
              </a:r>
              <a:r>
                <a:rPr lang="tr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40.000'den</a:t>
              </a:r>
              <a:r>
                <a:rPr lang="tr">
                  <a:solidFill>
                    <a:srgbClr val="252525"/>
                  </a:solidFill>
                  <a:latin typeface="Ubuntu"/>
                  <a:ea typeface="Ubuntu"/>
                  <a:cs typeface="Ubuntu"/>
                  <a:sym typeface="Ubuntu"/>
                </a:rPr>
                <a:t> fazla arama sorgusu işliyor.</a:t>
              </a:r>
              <a:endPara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2" name="Google Shape;92;p15"/>
          <p:cNvSpPr txBox="1"/>
          <p:nvPr>
            <p:ph idx="4294967295" type="title"/>
          </p:nvPr>
        </p:nvSpPr>
        <p:spPr>
          <a:xfrm>
            <a:off x="956401" y="1181800"/>
            <a:ext cx="7231200" cy="3835500"/>
          </a:xfrm>
          <a:prstGeom prst="rect">
            <a:avLst/>
          </a:prstGeom>
          <a:effectLst>
            <a:outerShdw rotWithShape="0" algn="bl" dir="5400000" dist="19050">
              <a:schemeClr val="lt1">
                <a:alpha val="61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Bir konu üzerine </a:t>
            </a:r>
            <a:r>
              <a:rPr lang="tr" sz="4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arama </a:t>
            </a:r>
            <a:r>
              <a:rPr lang="tr" sz="4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yaparken </a:t>
            </a:r>
            <a:r>
              <a:rPr lang="tr" sz="4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ne kadar</a:t>
            </a:r>
            <a:r>
              <a:rPr lang="tr" sz="4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süre harcıyoruz ?</a:t>
            </a:r>
            <a:endParaRPr sz="4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5" y="162725"/>
            <a:ext cx="451052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r notu slayda yapıştıran bir parça tamir bandı" id="98" name="Google Shape;98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0">
            <a:off x="1939550" y="196867"/>
            <a:ext cx="1528873" cy="54311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idx="4294967295" type="title"/>
          </p:nvPr>
        </p:nvSpPr>
        <p:spPr>
          <a:xfrm>
            <a:off x="704638" y="979300"/>
            <a:ext cx="4254600" cy="40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“Bilgiyi elde edene kadar.”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 Bir konuda kapsamlı bilgi almak istediğimizde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lang="tr" sz="2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birden fazla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siteyi taramak zorunda kalırız. </a:t>
            </a:r>
            <a:endParaRPr b="0"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b="0"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Çünkü </a:t>
            </a:r>
            <a:r>
              <a:rPr b="0" lang="tr" sz="2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uzun </a:t>
            </a:r>
            <a:r>
              <a:rPr b="0"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ve karmaşık yazılar, </a:t>
            </a:r>
            <a:r>
              <a:rPr b="0" lang="tr" sz="2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aynı </a:t>
            </a:r>
            <a:r>
              <a:rPr b="0"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kaynaktan alınmış içerikler veya </a:t>
            </a:r>
            <a:r>
              <a:rPr b="0" lang="tr" sz="20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0" lang="tr" sz="2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reklamlar </a:t>
            </a:r>
            <a:r>
              <a:rPr b="0"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tarafından      doldurulmuş sitelerle karşılaşırız. </a:t>
            </a:r>
            <a:endParaRPr b="0"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250" y="979300"/>
            <a:ext cx="4035250" cy="302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r notu slayda yapıştıran bir parça tamir bandı" id="101" name="Google Shape;101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460802">
            <a:off x="8026763" y="984341"/>
            <a:ext cx="1060074" cy="376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type="title"/>
          </p:nvPr>
        </p:nvSpPr>
        <p:spPr>
          <a:xfrm>
            <a:off x="122425" y="382500"/>
            <a:ext cx="4265700" cy="42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tr" sz="2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b="0" lang="tr" sz="2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Bu soruna çözüm olarak düşünülen </a:t>
            </a:r>
            <a:r>
              <a:rPr b="0" lang="tr" sz="2700">
                <a:latin typeface="Open Sans"/>
                <a:ea typeface="Open Sans"/>
                <a:cs typeface="Open Sans"/>
                <a:sym typeface="Open Sans"/>
              </a:rPr>
              <a:t>Girift* </a:t>
            </a:r>
            <a:r>
              <a:rPr b="0" lang="tr" sz="2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web sitesi metin madenciliği teknikleri kullanımı ile Türkçe arama yapan kullanıcının onlarca siteyi tek tuşla erişmesini sağlıyor.</a:t>
            </a:r>
            <a:endParaRPr b="0" sz="2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tr" sz="2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sz="2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tr" sz="22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   Amaç zaman ve kaynak israfını engelleyerek verimli araştırma süreci oluşturmaktır.</a:t>
            </a:r>
            <a:endParaRPr b="0" sz="2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4572000" y="905875"/>
            <a:ext cx="4572001" cy="35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4878300" y="4621500"/>
            <a:ext cx="426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Görsel 1. İlk çalışmalarda ki test sonuçları</a:t>
            </a:r>
            <a:endParaRPr i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22425" y="4498475"/>
            <a:ext cx="426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 sz="1500">
                <a:solidFill>
                  <a:srgbClr val="F56C5A"/>
                </a:solidFill>
                <a:latin typeface="Ubuntu"/>
                <a:ea typeface="Ubuntu"/>
                <a:cs typeface="Ubuntu"/>
                <a:sym typeface="Ubuntu"/>
              </a:rPr>
              <a:t>* </a:t>
            </a:r>
            <a:r>
              <a:rPr i="1" lang="tr" sz="1500">
                <a:solidFill>
                  <a:srgbClr val="F56C5A"/>
                </a:solidFill>
                <a:latin typeface="Ubuntu"/>
                <a:ea typeface="Ubuntu"/>
                <a:cs typeface="Ubuntu"/>
                <a:sym typeface="Ubuntu"/>
              </a:rPr>
              <a:t>Girift,</a:t>
            </a:r>
            <a:r>
              <a:rPr i="1" lang="tr" sz="1500">
                <a:solidFill>
                  <a:srgbClr val="F56C5A"/>
                </a:solidFill>
                <a:latin typeface="Ubuntu"/>
                <a:ea typeface="Ubuntu"/>
                <a:cs typeface="Ubuntu"/>
                <a:sym typeface="Ubuntu"/>
              </a:rPr>
              <a:t> b</a:t>
            </a:r>
            <a:r>
              <a:rPr i="1" lang="tr" sz="1500">
                <a:solidFill>
                  <a:srgbClr val="F56C5A"/>
                </a:solidFill>
                <a:latin typeface="Ubuntu"/>
                <a:ea typeface="Ubuntu"/>
                <a:cs typeface="Ubuntu"/>
                <a:sym typeface="Ubuntu"/>
              </a:rPr>
              <a:t>irbirinin içine girip karışmış (1) , iç içe istif edilmiş yazı (2) -TDK</a:t>
            </a:r>
            <a:endParaRPr i="1" sz="1500">
              <a:solidFill>
                <a:srgbClr val="F56C5A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425" y="340800"/>
            <a:ext cx="3964675" cy="42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162262" y="834900"/>
            <a:ext cx="34290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Araştırmalara göre bir web sitesine harcanan ortalama süre 2-3 dakika arasındadır.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25 siteyi taramak için gerekli süre :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45720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lang="tr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25 * 2,5 dk = 62,5 dk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Bir notu slayda yapıştıran bir parça tamir bandı" id="117" name="Google Shape;117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30">
            <a:off x="6192525" y="257642"/>
            <a:ext cx="1528873" cy="54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226125" y="4421100"/>
            <a:ext cx="426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Grafik 1. Web site içerisinde oturum süresi </a:t>
            </a:r>
            <a:r>
              <a:rPr i="1" lang="t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istatistikleri</a:t>
            </a:r>
            <a:endParaRPr i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50" y="0"/>
            <a:ext cx="86417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346950" y="4743300"/>
            <a:ext cx="42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Görsel 2. Dünya İnternet kullanımı </a:t>
            </a: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istatistikleri</a:t>
            </a:r>
            <a:endParaRPr i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38" y="0"/>
            <a:ext cx="864171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4294967295" type="title"/>
          </p:nvPr>
        </p:nvSpPr>
        <p:spPr>
          <a:xfrm>
            <a:off x="1130388" y="1570788"/>
            <a:ext cx="6883200" cy="1523400"/>
          </a:xfrm>
          <a:prstGeom prst="rect">
            <a:avLst/>
          </a:prstGeom>
          <a:effectLst>
            <a:outerShdw blurRad="42863" rotWithShape="0" algn="bl" dir="5400000" dist="19050">
              <a:srgbClr val="EEC64E">
                <a:alpha val="8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Peki </a:t>
            </a:r>
            <a:r>
              <a:rPr lang="tr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Girift </a:t>
            </a:r>
            <a:r>
              <a:rPr lang="tr"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Nasıl Yapıldı ?</a:t>
            </a:r>
            <a:endParaRPr sz="3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379725" y="4743300"/>
            <a:ext cx="426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Grafik 2</a:t>
            </a:r>
            <a:r>
              <a:rPr i="1" lang="tr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 Dünya İnternet kullanım nedenleri </a:t>
            </a:r>
            <a:endParaRPr b="1" i="1"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775134" y="755600"/>
            <a:ext cx="1621200" cy="559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PYTHON PAKETLERİ</a:t>
            </a:r>
            <a:endParaRPr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5640909" y="1892376"/>
            <a:ext cx="1621200" cy="559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“Özetleme”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1909359" y="1892376"/>
            <a:ext cx="1621200" cy="559200"/>
          </a:xfrm>
          <a:prstGeom prst="roundRect">
            <a:avLst>
              <a:gd fmla="val 50000" name="adj"/>
            </a:avLst>
          </a:prstGeom>
          <a:solidFill>
            <a:srgbClr val="F56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“Metin Arama”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1387025" y="2829551"/>
            <a:ext cx="1621200" cy="559200"/>
          </a:xfrm>
          <a:prstGeom prst="roundRect">
            <a:avLst>
              <a:gd fmla="val 50000" name="adj"/>
            </a:avLst>
          </a:prstGeom>
          <a:solidFill>
            <a:srgbClr val="F56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1387018" y="3530814"/>
            <a:ext cx="1621200" cy="559200"/>
          </a:xfrm>
          <a:prstGeom prst="roundRect">
            <a:avLst>
              <a:gd fmla="val 50000" name="adj"/>
            </a:avLst>
          </a:prstGeom>
          <a:solidFill>
            <a:srgbClr val="F56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Requests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510600" y="2829550"/>
            <a:ext cx="1621200" cy="466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Sci-kit learn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6700625" y="2829550"/>
            <a:ext cx="1621200" cy="466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Jpype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4" name="Google Shape;144;p21"/>
          <p:cNvCxnSpPr>
            <a:stCxn id="137" idx="2"/>
            <a:endCxn id="138" idx="0"/>
          </p:cNvCxnSpPr>
          <p:nvPr/>
        </p:nvCxnSpPr>
        <p:spPr>
          <a:xfrm flipH="1" rot="-5400000">
            <a:off x="5229834" y="670700"/>
            <a:ext cx="577500" cy="186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1"/>
          <p:cNvCxnSpPr>
            <a:stCxn id="139" idx="0"/>
            <a:endCxn id="137" idx="2"/>
          </p:cNvCxnSpPr>
          <p:nvPr/>
        </p:nvCxnSpPr>
        <p:spPr>
          <a:xfrm rot="-5400000">
            <a:off x="3364059" y="670776"/>
            <a:ext cx="577500" cy="186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1"/>
          <p:cNvCxnSpPr>
            <a:stCxn id="140" idx="0"/>
            <a:endCxn id="139" idx="2"/>
          </p:cNvCxnSpPr>
          <p:nvPr/>
        </p:nvCxnSpPr>
        <p:spPr>
          <a:xfrm rot="-5400000">
            <a:off x="2269775" y="2379401"/>
            <a:ext cx="378000" cy="522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1"/>
          <p:cNvCxnSpPr>
            <a:stCxn id="138" idx="2"/>
            <a:endCxn id="143" idx="0"/>
          </p:cNvCxnSpPr>
          <p:nvPr/>
        </p:nvCxnSpPr>
        <p:spPr>
          <a:xfrm flipH="1" rot="-5400000">
            <a:off x="6792309" y="2110776"/>
            <a:ext cx="378000" cy="1059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1"/>
          <p:cNvCxnSpPr>
            <a:stCxn id="142" idx="0"/>
            <a:endCxn id="138" idx="2"/>
          </p:cNvCxnSpPr>
          <p:nvPr/>
        </p:nvCxnSpPr>
        <p:spPr>
          <a:xfrm rot="-5400000">
            <a:off x="5697400" y="2075350"/>
            <a:ext cx="378000" cy="1130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1"/>
          <p:cNvSpPr/>
          <p:nvPr/>
        </p:nvSpPr>
        <p:spPr>
          <a:xfrm>
            <a:off x="1387018" y="4232076"/>
            <a:ext cx="1621200" cy="559200"/>
          </a:xfrm>
          <a:prstGeom prst="roundRect">
            <a:avLst>
              <a:gd fmla="val 50000" name="adj"/>
            </a:avLst>
          </a:prstGeom>
          <a:solidFill>
            <a:srgbClr val="F56C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Beautiful</a:t>
            </a: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Soup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6700625" y="4090000"/>
            <a:ext cx="1621200" cy="466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Snowball Stemmer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6700625" y="3459787"/>
            <a:ext cx="1621200" cy="466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r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NLTK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4510600" y="3486725"/>
            <a:ext cx="1621200" cy="466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Pandas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4510600" y="4143900"/>
            <a:ext cx="1621200" cy="466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Openpyxl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7185334" y="755600"/>
            <a:ext cx="1621200" cy="559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Zemberek.jar</a:t>
            </a:r>
            <a:endParaRPr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Google Shape;155;p21"/>
          <p:cNvCxnSpPr>
            <a:stCxn id="154" idx="2"/>
            <a:endCxn id="143" idx="3"/>
          </p:cNvCxnSpPr>
          <p:nvPr/>
        </p:nvCxnSpPr>
        <p:spPr>
          <a:xfrm flipH="1" rot="-5400000">
            <a:off x="7284934" y="2025800"/>
            <a:ext cx="1747800" cy="325800"/>
          </a:xfrm>
          <a:prstGeom prst="bentConnector4">
            <a:avLst>
              <a:gd fmla="val 43333" name="adj1"/>
              <a:gd fmla="val 173117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1"/>
          <p:cNvSpPr/>
          <p:nvPr/>
        </p:nvSpPr>
        <p:spPr>
          <a:xfrm>
            <a:off x="3812625" y="1938825"/>
            <a:ext cx="1546200" cy="466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FLASK, Cors, Restful, </a:t>
            </a:r>
            <a:endParaRPr sz="1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" name="Google Shape;157;p21"/>
          <p:cNvCxnSpPr>
            <a:stCxn id="137" idx="2"/>
            <a:endCxn id="156" idx="0"/>
          </p:cNvCxnSpPr>
          <p:nvPr/>
        </p:nvCxnSpPr>
        <p:spPr>
          <a:xfrm>
            <a:off x="4585734" y="1314800"/>
            <a:ext cx="0" cy="624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1"/>
          <p:cNvSpPr txBox="1"/>
          <p:nvPr/>
        </p:nvSpPr>
        <p:spPr>
          <a:xfrm>
            <a:off x="788775" y="290800"/>
            <a:ext cx="40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Diyagram 1</a:t>
            </a:r>
            <a:r>
              <a:rPr i="1" lang="tr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. Kullanılan paketler ve kütüphaneler</a:t>
            </a:r>
            <a:endParaRPr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